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1" r:id="rId5"/>
    <p:sldId id="287" r:id="rId6"/>
    <p:sldId id="308" r:id="rId7"/>
    <p:sldId id="293" r:id="rId8"/>
    <p:sldId id="294" r:id="rId9"/>
    <p:sldId id="309" r:id="rId10"/>
    <p:sldId id="296" r:id="rId11"/>
    <p:sldId id="298" r:id="rId12"/>
    <p:sldId id="301" r:id="rId13"/>
    <p:sldId id="299" r:id="rId14"/>
    <p:sldId id="306" r:id="rId15"/>
    <p:sldId id="302" r:id="rId16"/>
    <p:sldId id="303" r:id="rId17"/>
    <p:sldId id="304" r:id="rId18"/>
    <p:sldId id="297" r:id="rId19"/>
    <p:sldId id="300" r:id="rId20"/>
    <p:sldId id="311" r:id="rId21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598" autoAdjust="0"/>
  </p:normalViewPr>
  <p:slideViewPr>
    <p:cSldViewPr snapToGrid="0">
      <p:cViewPr>
        <p:scale>
          <a:sx n="100" d="100"/>
          <a:sy n="100" d="100"/>
        </p:scale>
        <p:origin x="1002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16/07/2024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16/07/2024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+</a:t>
            </a:r>
            <a:r>
              <a:rPr lang="en-GB" dirty="0" err="1"/>
              <a:t>Mencionar</a:t>
            </a:r>
            <a:r>
              <a:rPr lang="en-GB" dirty="0"/>
              <a:t> que </a:t>
            </a:r>
            <a:r>
              <a:rPr lang="en-GB" dirty="0" err="1"/>
              <a:t>nao</a:t>
            </a:r>
            <a:r>
              <a:rPr lang="en-GB" dirty="0"/>
              <a:t> </a:t>
            </a:r>
            <a:r>
              <a:rPr lang="en-GB" dirty="0" err="1"/>
              <a:t>vai</a:t>
            </a:r>
            <a:r>
              <a:rPr lang="en-GB" dirty="0"/>
              <a:t> </a:t>
            </a:r>
            <a:r>
              <a:rPr lang="en-GB" dirty="0" err="1"/>
              <a:t>até</a:t>
            </a:r>
            <a:r>
              <a:rPr lang="en-GB" dirty="0"/>
              <a:t> à </a:t>
            </a:r>
            <a:r>
              <a:rPr lang="en-GB" dirty="0" err="1"/>
              <a:t>criação</a:t>
            </a:r>
            <a:r>
              <a:rPr lang="en-GB" dirty="0"/>
              <a:t> </a:t>
            </a:r>
            <a:r>
              <a:rPr lang="en-GB" dirty="0" err="1"/>
              <a:t>fisica</a:t>
            </a:r>
            <a:r>
              <a:rPr lang="en-GB" dirty="0"/>
              <a:t> da conf –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passa</a:t>
            </a:r>
            <a:r>
              <a:rPr lang="en-GB" dirty="0"/>
              <a:t> da </a:t>
            </a:r>
            <a:r>
              <a:rPr lang="en-GB" dirty="0" err="1"/>
              <a:t>fase</a:t>
            </a:r>
            <a:r>
              <a:rPr lang="en-GB" dirty="0"/>
              <a:t> de pre-conf</a:t>
            </a:r>
          </a:p>
          <a:p>
            <a:pPr rtl="0"/>
            <a:r>
              <a:rPr lang="en-GB" dirty="0"/>
              <a:t>+</a:t>
            </a:r>
            <a:r>
              <a:rPr lang="en-GB" dirty="0" err="1"/>
              <a:t>Resumo</a:t>
            </a:r>
            <a:r>
              <a:rPr lang="en-GB" dirty="0"/>
              <a:t> do que </a:t>
            </a:r>
            <a:r>
              <a:rPr lang="en-GB" dirty="0" err="1"/>
              <a:t>será</a:t>
            </a:r>
            <a:r>
              <a:rPr lang="en-GB" dirty="0"/>
              <a:t> </a:t>
            </a:r>
            <a:r>
              <a:rPr lang="en-GB" dirty="0" err="1"/>
              <a:t>apresentado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17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6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1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518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6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147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No </a:t>
            </a:r>
            <a:r>
              <a:rPr lang="en-GB" dirty="0" err="1"/>
              <a:t>futuro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implementadas</a:t>
            </a:r>
            <a:r>
              <a:rPr lang="en-GB" dirty="0"/>
              <a:t> </a:t>
            </a:r>
            <a:r>
              <a:rPr lang="en-GB" dirty="0" err="1"/>
              <a:t>novas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, </a:t>
            </a:r>
            <a:r>
              <a:rPr lang="en-GB" dirty="0" err="1"/>
              <a:t>comparativamente</a:t>
            </a:r>
            <a:r>
              <a:rPr lang="en-GB" dirty="0"/>
              <a:t> com o </a:t>
            </a:r>
            <a:r>
              <a:rPr lang="en-GB" dirty="0" err="1"/>
              <a:t>EasyChair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esquecer</a:t>
            </a:r>
            <a:r>
              <a:rPr lang="en-GB" dirty="0"/>
              <a:t>: ser </a:t>
            </a:r>
            <a:r>
              <a:rPr lang="en-GB" dirty="0" err="1"/>
              <a:t>grato</a:t>
            </a:r>
            <a:r>
              <a:rPr lang="en-GB" dirty="0"/>
              <a:t>, </a:t>
            </a:r>
            <a:r>
              <a:rPr lang="en-GB" dirty="0" err="1"/>
              <a:t>mostrar</a:t>
            </a:r>
            <a:r>
              <a:rPr lang="en-GB" dirty="0"/>
              <a:t> </a:t>
            </a:r>
            <a:r>
              <a:rPr lang="en-GB" dirty="0" err="1"/>
              <a:t>gratidão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08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>
                <a:solidFill>
                  <a:schemeClr val="bg1"/>
                </a:solidFill>
              </a:rPr>
              <a:t>Click to edit Master title style</a:t>
            </a:r>
            <a:endParaRPr lang="en-GB" sz="4000" noProof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sz="4000" noProof="0"/>
              <a:t>Click to edit Master title style</a:t>
            </a:r>
            <a:endParaRPr lang="en-GB" sz="4000" noProof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legari.dev/pt-br/posts/arquiteturas-de-sistemas-distribuido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www.geeksforgeeks.org/software-engineering-incremental-process-mode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475DD-127B-BEF9-3D27-27B6805B3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0" r="24397" b="1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62FBB2-BA6B-38D5-2836-D66F0604C875}"/>
              </a:ext>
            </a:extLst>
          </p:cNvPr>
          <p:cNvSpPr/>
          <p:nvPr/>
        </p:nvSpPr>
        <p:spPr>
          <a:xfrm>
            <a:off x="5604846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642171BE-EA4A-2172-552C-2E60830B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044" y="1689614"/>
            <a:ext cx="5800572" cy="1907025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 rtl="0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UAL Conf</a:t>
            </a:r>
            <a:br>
              <a:rPr lang="en-GB" dirty="0">
                <a:latin typeface="+mn-lt"/>
              </a:rPr>
            </a:br>
            <a:r>
              <a:rPr lang="pt-BR" sz="3100" dirty="0">
                <a:latin typeface="+mn-lt"/>
              </a:rPr>
              <a:t>Sistema de Gestão de Organização de Conferências</a:t>
            </a:r>
            <a:endParaRPr lang="en-GB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CDA36-9A06-4E03-D8EA-4611B9200140}"/>
              </a:ext>
            </a:extLst>
          </p:cNvPr>
          <p:cNvSpPr txBox="1"/>
          <p:nvPr/>
        </p:nvSpPr>
        <p:spPr>
          <a:xfrm>
            <a:off x="8814775" y="6112895"/>
            <a:ext cx="283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Laboratório de Projeto 2024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292E9-8CB5-D4FC-A275-6F05CB1A02F6}"/>
              </a:ext>
            </a:extLst>
          </p:cNvPr>
          <p:cNvSpPr/>
          <p:nvPr/>
        </p:nvSpPr>
        <p:spPr>
          <a:xfrm>
            <a:off x="5673849" y="560439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8" name="Imagem 3" descr="A blue and white logo&#10;&#10;Description automatically generated">
            <a:extLst>
              <a:ext uri="{FF2B5EF4-FFF2-40B4-BE49-F238E27FC236}">
                <a16:creationId xmlns:a16="http://schemas.microsoft.com/office/drawing/2014/main" id="{C816200C-5B92-1AD0-9921-943C4EF89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75" y="0"/>
            <a:ext cx="1616682" cy="969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F1C9D9-393E-9166-D931-AFC980A1BCC5}"/>
              </a:ext>
            </a:extLst>
          </p:cNvPr>
          <p:cNvSpPr txBox="1"/>
          <p:nvPr/>
        </p:nvSpPr>
        <p:spPr>
          <a:xfrm>
            <a:off x="5590044" y="4526314"/>
            <a:ext cx="3422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Trabalho</a:t>
            </a:r>
            <a:r>
              <a:rPr lang="en-GB" dirty="0"/>
              <a:t> </a:t>
            </a:r>
            <a:r>
              <a:rPr lang="en-GB" dirty="0" err="1"/>
              <a:t>realizado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:</a:t>
            </a:r>
          </a:p>
          <a:p>
            <a:r>
              <a:rPr lang="en-GB" dirty="0"/>
              <a:t>Bernardo Pires</a:t>
            </a:r>
          </a:p>
          <a:p>
            <a:r>
              <a:rPr lang="en-GB" dirty="0"/>
              <a:t>Christian Duarte</a:t>
            </a:r>
          </a:p>
          <a:p>
            <a:r>
              <a:rPr lang="en-GB" dirty="0"/>
              <a:t>Miguel Rico</a:t>
            </a:r>
          </a:p>
          <a:p>
            <a:r>
              <a:rPr lang="en-GB" dirty="0"/>
              <a:t>Sara Nogueira</a:t>
            </a:r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90800-C3A6-823E-724B-2CE73EC8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10" name="Call For Papers Author View - 25s">
            <a:hlinkClick r:id="" action="ppaction://media"/>
            <a:extLst>
              <a:ext uri="{FF2B5EF4-FFF2-40B4-BE49-F238E27FC236}">
                <a16:creationId xmlns:a16="http://schemas.microsoft.com/office/drawing/2014/main" id="{19CA5752-06C1-3E72-E2B2-BD45438805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00.6458"/>
                </p14:media>
              </p:ext>
            </p:extLst>
          </p:nvPr>
        </p:nvPicPr>
        <p:blipFill rotWithShape="1">
          <a:blip r:embed="rId4"/>
          <a:srcRect b="1290"/>
          <a:stretch/>
        </p:blipFill>
        <p:spPr>
          <a:xfrm>
            <a:off x="234114" y="866329"/>
            <a:ext cx="11648005" cy="55093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B300BD-AC0B-DA80-0344-03645E0CC706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AB51A937-07C2-F220-35E4-C7915E07D477}"/>
              </a:ext>
            </a:extLst>
          </p:cNvPr>
          <p:cNvSpPr txBox="1">
            <a:spLocks/>
          </p:cNvSpPr>
          <p:nvPr/>
        </p:nvSpPr>
        <p:spPr>
          <a:xfrm>
            <a:off x="2752725" y="324560"/>
            <a:ext cx="6686550" cy="79938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submissão - Call for Papers</a:t>
            </a:r>
          </a:p>
        </p:txBody>
      </p:sp>
    </p:spTree>
    <p:extLst>
      <p:ext uri="{BB962C8B-B14F-4D97-AF65-F5344CB8AC3E}">
        <p14:creationId xmlns:p14="http://schemas.microsoft.com/office/powerpoint/2010/main" val="39503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3AB18-03F9-CC46-C2D2-3639A786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0" name="Submissions Pages - 45s">
            <a:hlinkClick r:id="" action="ppaction://media"/>
            <a:extLst>
              <a:ext uri="{FF2B5EF4-FFF2-40B4-BE49-F238E27FC236}">
                <a16:creationId xmlns:a16="http://schemas.microsoft.com/office/drawing/2014/main" id="{ED72F1B9-949C-35E3-7B41-30C61CA35C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244" end="1375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88" y="811161"/>
            <a:ext cx="11782824" cy="56213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B00FAD-C881-B171-B3CD-363C6FD09E7B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A0ABB2C-2029-2F62-252D-F938FAC0E1E9}"/>
              </a:ext>
            </a:extLst>
          </p:cNvPr>
          <p:cNvSpPr txBox="1">
            <a:spLocks/>
          </p:cNvSpPr>
          <p:nvPr/>
        </p:nvSpPr>
        <p:spPr>
          <a:xfrm>
            <a:off x="2752725" y="324560"/>
            <a:ext cx="6686550" cy="799389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submissão - Call for Papers</a:t>
            </a:r>
          </a:p>
        </p:txBody>
      </p:sp>
    </p:spTree>
    <p:extLst>
      <p:ext uri="{BB962C8B-B14F-4D97-AF65-F5344CB8AC3E}">
        <p14:creationId xmlns:p14="http://schemas.microsoft.com/office/powerpoint/2010/main" val="22122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BF3E7-9476-69D2-0403-B864F76F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10" name="Bidding Pages - 1m2s">
            <a:hlinkClick r:id="" action="ppaction://media"/>
            <a:extLst>
              <a:ext uri="{FF2B5EF4-FFF2-40B4-BE49-F238E27FC236}">
                <a16:creationId xmlns:a16="http://schemas.microsoft.com/office/drawing/2014/main" id="{6F3A3AFA-CF0D-7103-31A8-32C9AE1F9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29" y="811161"/>
            <a:ext cx="11742141" cy="5614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93B4B3-DE49-81D6-805C-18E00331CE7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A2EF6D3-3B39-F33C-4C48-AEA46838EB30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bidding</a:t>
            </a:r>
          </a:p>
        </p:txBody>
      </p:sp>
    </p:spTree>
    <p:extLst>
      <p:ext uri="{BB962C8B-B14F-4D97-AF65-F5344CB8AC3E}">
        <p14:creationId xmlns:p14="http://schemas.microsoft.com/office/powerpoint/2010/main" val="9518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0" name="Reviews Pages - 40s">
            <a:hlinkClick r:id="" action="ppaction://media"/>
            <a:extLst>
              <a:ext uri="{FF2B5EF4-FFF2-40B4-BE49-F238E27FC236}">
                <a16:creationId xmlns:a16="http://schemas.microsoft.com/office/drawing/2014/main" id="{C9A4A06C-F6F4-8352-5174-570D544A88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67.9791"/>
                </p14:media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33748" y="811161"/>
            <a:ext cx="11724503" cy="56179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B5F35-BA71-8450-9AD1-E5EDBF2A303C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AABB393-08E1-EFEA-0386-B1700AEBB81F}"/>
              </a:ext>
            </a:extLst>
          </p:cNvPr>
          <p:cNvSpPr txBox="1">
            <a:spLocks/>
          </p:cNvSpPr>
          <p:nvPr/>
        </p:nvSpPr>
        <p:spPr>
          <a:xfrm>
            <a:off x="4554651" y="333378"/>
            <a:ext cx="3082698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review</a:t>
            </a:r>
          </a:p>
        </p:txBody>
      </p:sp>
    </p:spTree>
    <p:extLst>
      <p:ext uri="{BB962C8B-B14F-4D97-AF65-F5344CB8AC3E}">
        <p14:creationId xmlns:p14="http://schemas.microsoft.com/office/powerpoint/2010/main" val="5906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4B855-2F40-4C97-1154-5A292369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DC3DE-EAEC-690B-E9C4-D0E4589BC3C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53357BD-B4C5-381D-DBE6-A370C5848A00}"/>
              </a:ext>
            </a:extLst>
          </p:cNvPr>
          <p:cNvSpPr txBox="1">
            <a:spLocks/>
          </p:cNvSpPr>
          <p:nvPr/>
        </p:nvSpPr>
        <p:spPr>
          <a:xfrm>
            <a:off x="3606061" y="336299"/>
            <a:ext cx="4979876" cy="336543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Fase de pré-conferência</a:t>
            </a:r>
          </a:p>
        </p:txBody>
      </p:sp>
      <p:pic>
        <p:nvPicPr>
          <p:cNvPr id="4" name="Gravacao_2024-07-15_195919">
            <a:hlinkClick r:id="" action="ppaction://media"/>
            <a:extLst>
              <a:ext uri="{FF2B5EF4-FFF2-40B4-BE49-F238E27FC236}">
                <a16:creationId xmlns:a16="http://schemas.microsoft.com/office/drawing/2014/main" id="{590D8E7A-E5E4-FDFA-82ED-B34D2D019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36"/>
          <a:stretch/>
        </p:blipFill>
        <p:spPr>
          <a:xfrm>
            <a:off x="240181" y="863599"/>
            <a:ext cx="11711637" cy="55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7369B-4C00-BCDF-EF68-31E1B0ED0B2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0B8931-6C26-F4F1-1133-0F4B64B079AA}"/>
              </a:ext>
            </a:extLst>
          </p:cNvPr>
          <p:cNvSpPr txBox="1">
            <a:spLocks/>
          </p:cNvSpPr>
          <p:nvPr/>
        </p:nvSpPr>
        <p:spPr>
          <a:xfrm>
            <a:off x="3292929" y="324779"/>
            <a:ext cx="5606134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de administradores</a:t>
            </a:r>
          </a:p>
        </p:txBody>
      </p:sp>
      <p:pic>
        <p:nvPicPr>
          <p:cNvPr id="2" name="Gravacao_2024-07-15_195600">
            <a:hlinkClick r:id="" action="ppaction://media"/>
            <a:extLst>
              <a:ext uri="{FF2B5EF4-FFF2-40B4-BE49-F238E27FC236}">
                <a16:creationId xmlns:a16="http://schemas.microsoft.com/office/drawing/2014/main" id="{50ABA3ED-0D24-3FDB-5F76-3B0CE1E79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754" y="811161"/>
            <a:ext cx="11750484" cy="56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10" name="Emails Pages - 34s">
            <a:hlinkClick r:id="" action="ppaction://media"/>
            <a:extLst>
              <a:ext uri="{FF2B5EF4-FFF2-40B4-BE49-F238E27FC236}">
                <a16:creationId xmlns:a16="http://schemas.microsoft.com/office/drawing/2014/main" id="{634F9993-713E-C743-D17F-5EA0F04CC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11" y="874172"/>
            <a:ext cx="11623102" cy="5545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F4330E-D490-0712-B3AC-28F8D785AA6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B98FCFB-3FA8-D697-3E90-9346842B8FBB}"/>
              </a:ext>
            </a:extLst>
          </p:cNvPr>
          <p:cNvSpPr txBox="1">
            <a:spLocks/>
          </p:cNvSpPr>
          <p:nvPr/>
        </p:nvSpPr>
        <p:spPr>
          <a:xfrm>
            <a:off x="4516454" y="332404"/>
            <a:ext cx="3159084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Envio de emails</a:t>
            </a:r>
          </a:p>
        </p:txBody>
      </p:sp>
    </p:spTree>
    <p:extLst>
      <p:ext uri="{BB962C8B-B14F-4D97-AF65-F5344CB8AC3E}">
        <p14:creationId xmlns:p14="http://schemas.microsoft.com/office/powerpoint/2010/main" val="407314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B335F9-88EE-5BE0-EE94-27967996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62" y="454970"/>
            <a:ext cx="4668181" cy="213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E14F0-398C-4A19-87D1-55FCF3876243}"/>
              </a:ext>
            </a:extLst>
          </p:cNvPr>
          <p:cNvSpPr txBox="1"/>
          <p:nvPr/>
        </p:nvSpPr>
        <p:spPr>
          <a:xfrm>
            <a:off x="7026062" y="2586096"/>
            <a:ext cx="49715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Figura: Representação gráfica dos resultados dos testes (amostra de 16 pessoas) </a:t>
            </a:r>
            <a:endParaRPr lang="en-GB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6A90F-BF6A-39FF-8854-56C0CC85AB04}"/>
              </a:ext>
            </a:extLst>
          </p:cNvPr>
          <p:cNvSpPr txBox="1"/>
          <p:nvPr/>
        </p:nvSpPr>
        <p:spPr>
          <a:xfrm>
            <a:off x="497757" y="1427131"/>
            <a:ext cx="5800573" cy="2346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/>
              <a:t>O projeto não apenas </a:t>
            </a:r>
            <a:r>
              <a:rPr lang="pt-BR" sz="2000" b="1" dirty="0"/>
              <a:t>alcança os objetivos funcionais</a:t>
            </a:r>
            <a:r>
              <a:rPr lang="pt-BR" sz="2000" dirty="0"/>
              <a:t>, mas também prioriza a </a:t>
            </a:r>
            <a:r>
              <a:rPr lang="pt-BR" sz="2000" b="1" dirty="0"/>
              <a:t>segurança</a:t>
            </a:r>
            <a:r>
              <a:rPr lang="pt-BR" sz="2000" dirty="0"/>
              <a:t>, e a </a:t>
            </a:r>
            <a:r>
              <a:rPr lang="pt-BR" sz="2000" b="1" dirty="0"/>
              <a:t>experiência do utilizador</a:t>
            </a:r>
            <a:r>
              <a:rPr lang="pt-BR" sz="2000" dirty="0"/>
              <a:t>, culminando numa </a:t>
            </a:r>
            <a:r>
              <a:rPr lang="pt-BR" sz="2000" b="1" dirty="0"/>
              <a:t>solução apelativa e intuitiva </a:t>
            </a:r>
            <a:r>
              <a:rPr lang="pt-BR" sz="2000" dirty="0"/>
              <a:t>para a gestão de conferências.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C860-1B10-7C8D-8E5C-3E42B1335E2D}"/>
              </a:ext>
            </a:extLst>
          </p:cNvPr>
          <p:cNvSpPr txBox="1"/>
          <p:nvPr/>
        </p:nvSpPr>
        <p:spPr>
          <a:xfrm>
            <a:off x="684644" y="4187039"/>
            <a:ext cx="945948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No futuro iremos focar-nos em três áreas-chave: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Aperfeiçoamento dos algoritmos, aumentando a sua complexidade;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Implementação de uma tecnologia diferente para o deploy da API;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Corrigir futuros bugs;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E8466225-43FF-8734-5CFD-EB42C5DA871D}"/>
              </a:ext>
            </a:extLst>
          </p:cNvPr>
          <p:cNvSpPr txBox="1">
            <a:spLocks/>
          </p:cNvSpPr>
          <p:nvPr/>
        </p:nvSpPr>
        <p:spPr>
          <a:xfrm>
            <a:off x="497757" y="363077"/>
            <a:ext cx="3526095" cy="835579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Conclusão e futuras melhorias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  <a:p>
            <a:endParaRPr lang="en-GB" sz="28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576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7" y="385129"/>
            <a:ext cx="3526095" cy="835579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>
                <a:solidFill>
                  <a:srgbClr val="0070C0"/>
                </a:solidFill>
                <a:latin typeface="+mn-lt"/>
              </a:rPr>
              <a:t>problema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89049-258D-1092-BF16-9CC4E4D7EF9E}"/>
              </a:ext>
            </a:extLst>
          </p:cNvPr>
          <p:cNvSpPr txBox="1"/>
          <p:nvPr/>
        </p:nvSpPr>
        <p:spPr>
          <a:xfrm>
            <a:off x="376082" y="2551837"/>
            <a:ext cx="3255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i="1" dirty="0"/>
              <a:t>Design</a:t>
            </a:r>
            <a:r>
              <a:rPr lang="en-GB" sz="2000" b="1" dirty="0"/>
              <a:t> </a:t>
            </a:r>
            <a:r>
              <a:rPr lang="en-GB" sz="2000" b="1" dirty="0" err="1"/>
              <a:t>pouco</a:t>
            </a:r>
            <a:r>
              <a:rPr lang="en-GB" sz="2000" b="1" dirty="0"/>
              <a:t> apelativo;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Curva de </a:t>
            </a:r>
            <a:r>
              <a:rPr lang="en-GB" sz="2000" b="1" dirty="0" err="1"/>
              <a:t>aprendizagem</a:t>
            </a:r>
            <a:r>
              <a:rPr lang="en-GB" sz="2000" b="1" dirty="0"/>
              <a:t> </a:t>
            </a:r>
            <a:r>
              <a:rPr lang="en-GB" sz="2000" b="1" dirty="0" err="1"/>
              <a:t>elevada</a:t>
            </a:r>
            <a:r>
              <a:rPr lang="en-GB" sz="2000" b="1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02AC62-0D13-E79B-948D-D87E2659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99" y="1046698"/>
            <a:ext cx="8258175" cy="38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53D7EE4-1EDB-42FD-B6B7-A82C9F31F0F4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4C9D42-DC20-D8E0-5B55-BAECCFB7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54" y="942483"/>
            <a:ext cx="8760246" cy="405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1CFBE8-5753-CC89-383D-CC0CE06A8CE3}"/>
              </a:ext>
            </a:extLst>
          </p:cNvPr>
          <p:cNvSpPr/>
          <p:nvPr/>
        </p:nvSpPr>
        <p:spPr>
          <a:xfrm>
            <a:off x="600634" y="6033394"/>
            <a:ext cx="10876991" cy="228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598A9-27DD-FA28-CFAE-9507C11C8C4F}"/>
              </a:ext>
            </a:extLst>
          </p:cNvPr>
          <p:cNvSpPr txBox="1"/>
          <p:nvPr/>
        </p:nvSpPr>
        <p:spPr>
          <a:xfrm>
            <a:off x="345357" y="1859338"/>
            <a:ext cx="29121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Criação de um Sistema: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Intuitivo;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Fácil de utilizar</a:t>
            </a:r>
            <a:r>
              <a:rPr lang="en-GB" sz="2000" b="1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Modular;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Seguro;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Fiável.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9E26F03D-EFB4-0310-3B97-F46575140E2A}"/>
              </a:ext>
            </a:extLst>
          </p:cNvPr>
          <p:cNvSpPr txBox="1">
            <a:spLocks/>
          </p:cNvSpPr>
          <p:nvPr/>
        </p:nvSpPr>
        <p:spPr>
          <a:xfrm>
            <a:off x="573957" y="385129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375591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99963856" descr="A diagram of a company&#10;&#10;Description automatically generated">
            <a:extLst>
              <a:ext uri="{FF2B5EF4-FFF2-40B4-BE49-F238E27FC236}">
                <a16:creationId xmlns:a16="http://schemas.microsoft.com/office/drawing/2014/main" id="{35B68299-A5EE-373A-036E-A0BF5D2D5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r="-4" b="37456"/>
          <a:stretch/>
        </p:blipFill>
        <p:spPr bwMode="auto">
          <a:xfrm>
            <a:off x="8091950" y="721670"/>
            <a:ext cx="2684116" cy="4931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1250847" y="1703478"/>
            <a:ext cx="615130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Arquitetura de 3 camadas: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apresentação</a:t>
            </a:r>
            <a:r>
              <a:rPr lang="pt-BR" sz="2000" dirty="0"/>
              <a:t>: através da qual os utilizadores interagem com o sistema;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negócio</a:t>
            </a:r>
            <a:r>
              <a:rPr lang="pt-BR" sz="2000" dirty="0"/>
              <a:t>: é a API do projeto. Processa os pedidos enviados pela camada anterior;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Camada de dados</a:t>
            </a:r>
            <a:r>
              <a:rPr lang="pt-BR" sz="2000" dirty="0"/>
              <a:t>: responsável pela persistência e recuperação de dados.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DBEE1-D331-53AD-5B7E-46ED42D94CBC}"/>
              </a:ext>
            </a:extLst>
          </p:cNvPr>
          <p:cNvSpPr txBox="1"/>
          <p:nvPr/>
        </p:nvSpPr>
        <p:spPr>
          <a:xfrm>
            <a:off x="7790030" y="5397666"/>
            <a:ext cx="4194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Figura</a:t>
            </a:r>
            <a:r>
              <a:rPr lang="en-GB" sz="1400" dirty="0"/>
              <a:t> 2: Representação de arquitetura de 3 camadas</a:t>
            </a:r>
            <a:br>
              <a:rPr lang="en-GB" sz="1400" dirty="0"/>
            </a:br>
            <a:r>
              <a:rPr lang="pt-BR" sz="1400" dirty="0"/>
              <a:t>Fonte: </a:t>
            </a:r>
            <a:r>
              <a:rPr lang="pt-BR" sz="1400" dirty="0">
                <a:hlinkClick r:id="rId4"/>
              </a:rPr>
              <a:t>https://calegari.dev/pt-br/posts/arquiteturas-de-sistemas-distribuidos/</a:t>
            </a:r>
            <a:r>
              <a:rPr lang="pt-BR" sz="1400" dirty="0"/>
              <a:t> </a:t>
            </a:r>
            <a:endParaRPr lang="en-GB" sz="1400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Arquitetura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36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A168E-AC0D-4D31-0617-2FEBB972F98B}"/>
              </a:ext>
            </a:extLst>
          </p:cNvPr>
          <p:cNvSpPr txBox="1"/>
          <p:nvPr/>
        </p:nvSpPr>
        <p:spPr>
          <a:xfrm>
            <a:off x="684644" y="1877783"/>
            <a:ext cx="4324236" cy="3273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Tecnologias utilizadas no Projeto: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React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Node.js (Javascript)</a:t>
            </a:r>
            <a:r>
              <a:rPr lang="pt-BR" sz="2000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Neon Tech: base de dados PostgreSQL;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/>
              <a:t>Supabase: para armazenar ficheiros.</a:t>
            </a:r>
            <a:endParaRPr lang="pt-BR" sz="2000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5BDB7-4EFF-DBDA-447E-C78069A5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95" y="0"/>
            <a:ext cx="6925001" cy="496995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94A6DC83-3609-40D7-5BE2-C6D3EDAD8931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tecnologias</a:t>
            </a:r>
            <a:r>
              <a:rPr lang="en-GB" sz="32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8B108-FF5C-00E7-EA8E-1B1F690FD03E}"/>
              </a:ext>
            </a:extLst>
          </p:cNvPr>
          <p:cNvSpPr txBox="1"/>
          <p:nvPr/>
        </p:nvSpPr>
        <p:spPr>
          <a:xfrm>
            <a:off x="5159995" y="5102959"/>
            <a:ext cx="414593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Figura</a:t>
            </a:r>
            <a:r>
              <a:rPr lang="en-GB" sz="1200" dirty="0"/>
              <a:t> 4: Lista de </a:t>
            </a:r>
            <a:r>
              <a:rPr lang="en-GB" sz="1200" dirty="0" err="1"/>
              <a:t>tabelas</a:t>
            </a:r>
            <a:r>
              <a:rPr lang="en-GB" sz="1200" dirty="0"/>
              <a:t> </a:t>
            </a:r>
            <a:r>
              <a:rPr lang="en-GB" sz="1200" dirty="0" err="1"/>
              <a:t>criadas</a:t>
            </a:r>
            <a:r>
              <a:rPr lang="en-GB" sz="1200" dirty="0"/>
              <a:t> no Neon Tech.</a:t>
            </a:r>
            <a:br>
              <a:rPr lang="en-GB" sz="1200" dirty="0"/>
            </a:br>
            <a:r>
              <a:rPr lang="pt-BR" sz="1050" dirty="0"/>
              <a:t>Fonte: https://neon.tech/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186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8E496A-D8ED-3DB7-F03A-92DC4B8BED46}"/>
              </a:ext>
            </a:extLst>
          </p:cNvPr>
          <p:cNvSpPr txBox="1"/>
          <p:nvPr/>
        </p:nvSpPr>
        <p:spPr>
          <a:xfrm>
            <a:off x="825388" y="1495411"/>
            <a:ext cx="42736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Metodologias de Desenvolvimento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Ágil, incremental 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8FD79-BC6E-1ACF-A7DB-24797D061866}"/>
              </a:ext>
            </a:extLst>
          </p:cNvPr>
          <p:cNvSpPr/>
          <p:nvPr/>
        </p:nvSpPr>
        <p:spPr>
          <a:xfrm>
            <a:off x="684644" y="571582"/>
            <a:ext cx="5800573" cy="300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D4997B-8372-2764-7E58-43729D151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3D7EE4-1EDB-42FD-B6B7-A82C9F31F0F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23B0FD7-967C-CA8A-8CA7-05AD43D89623}"/>
              </a:ext>
            </a:extLst>
          </p:cNvPr>
          <p:cNvSpPr txBox="1">
            <a:spLocks/>
          </p:cNvSpPr>
          <p:nvPr/>
        </p:nvSpPr>
        <p:spPr>
          <a:xfrm>
            <a:off x="573957" y="639302"/>
            <a:ext cx="3526095" cy="83557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metodologias</a:t>
            </a:r>
            <a:endParaRPr lang="en-GB" sz="3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7B05F-9E05-6EEC-82EF-4A5EE29FD5B3}"/>
              </a:ext>
            </a:extLst>
          </p:cNvPr>
          <p:cNvSpPr txBox="1"/>
          <p:nvPr/>
        </p:nvSpPr>
        <p:spPr>
          <a:xfrm>
            <a:off x="6029242" y="1495411"/>
            <a:ext cx="34354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Metodologias de Projeto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Ágil, Kanban</a:t>
            </a:r>
          </a:p>
          <a:p>
            <a:endParaRPr lang="en-GB" dirty="0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811B2C07-F16E-5D7D-C746-E74F6B3A1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8" y="2742154"/>
            <a:ext cx="3600525" cy="25046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F95644-424B-BAC6-048A-0CC2F8A9D1F5}"/>
              </a:ext>
            </a:extLst>
          </p:cNvPr>
          <p:cNvSpPr/>
          <p:nvPr/>
        </p:nvSpPr>
        <p:spPr>
          <a:xfrm>
            <a:off x="480059" y="6127517"/>
            <a:ext cx="6209741" cy="228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9E902-B633-9CF6-EA1C-C79CE9F1EAB7}"/>
              </a:ext>
            </a:extLst>
          </p:cNvPr>
          <p:cNvSpPr txBox="1"/>
          <p:nvPr/>
        </p:nvSpPr>
        <p:spPr>
          <a:xfrm>
            <a:off x="724049" y="5279426"/>
            <a:ext cx="384795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Figura: Etapas da metodologia de desenvolvimento incremental</a:t>
            </a:r>
            <a:br>
              <a:rPr lang="pt-BR" sz="1200" dirty="0"/>
            </a:br>
            <a:r>
              <a:rPr lang="pt-PT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Fonte: </a:t>
            </a:r>
            <a:r>
              <a:rPr lang="pt-PT" sz="105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https://www.geeksforgeeks.org/software-engineering-incremental-process-model/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agem 1198988015" descr="Screens screenshot of a phone&#10;&#10;Description automatically generated">
            <a:extLst>
              <a:ext uri="{FF2B5EF4-FFF2-40B4-BE49-F238E27FC236}">
                <a16:creationId xmlns:a16="http://schemas.microsoft.com/office/drawing/2014/main" id="{B24CA28B-4DE7-29E3-E2A2-3308A7D17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01" y="2659954"/>
            <a:ext cx="6337919" cy="28124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0ECD19-15C6-FA83-43BD-619CBC3EFC23}"/>
              </a:ext>
            </a:extLst>
          </p:cNvPr>
          <p:cNvSpPr txBox="1"/>
          <p:nvPr/>
        </p:nvSpPr>
        <p:spPr>
          <a:xfrm>
            <a:off x="5502201" y="5498903"/>
            <a:ext cx="55467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Figura: Imagem da aplicação Trello com os Cards do Projeto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6062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2" name="Create Conference - 52s">
            <a:hlinkClick r:id="" action="ppaction://media"/>
            <a:extLst>
              <a:ext uri="{FF2B5EF4-FFF2-40B4-BE49-F238E27FC236}">
                <a16:creationId xmlns:a16="http://schemas.microsoft.com/office/drawing/2014/main" id="{409D5DF5-5636-1358-8F44-2DF83DF87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043" y="884020"/>
            <a:ext cx="11493909" cy="5495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C9432E-4BB3-6BE1-07D4-377ED12FCB62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7541F6-FD8F-5573-5F4A-9B52B43797F3}"/>
              </a:ext>
            </a:extLst>
          </p:cNvPr>
          <p:cNvSpPr txBox="1">
            <a:spLocks/>
          </p:cNvSpPr>
          <p:nvPr/>
        </p:nvSpPr>
        <p:spPr>
          <a:xfrm>
            <a:off x="2447682" y="363196"/>
            <a:ext cx="7296629" cy="673071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70C0"/>
                </a:solidFill>
                <a:latin typeface="+mn-lt"/>
              </a:rPr>
              <a:t>Fase de inicialização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33246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03071-326D-4BF5-CA7B-63F251E3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8</a:t>
            </a:fld>
            <a:endParaRPr lang="en-GB" noProof="0"/>
          </a:p>
        </p:txBody>
      </p:sp>
      <p:pic>
        <p:nvPicPr>
          <p:cNvPr id="10" name="Conference Pages - 7s">
            <a:hlinkClick r:id="" action="ppaction://media"/>
            <a:extLst>
              <a:ext uri="{FF2B5EF4-FFF2-40B4-BE49-F238E27FC236}">
                <a16:creationId xmlns:a16="http://schemas.microsoft.com/office/drawing/2014/main" id="{8197835B-7CAE-0539-DD17-C2C74E445F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674" y="868713"/>
            <a:ext cx="11628651" cy="55599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D4E77B-AB30-7C80-FD0F-2D050875EEC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CCC9B43-C22B-19BD-8F36-A731DA82D68E}"/>
              </a:ext>
            </a:extLst>
          </p:cNvPr>
          <p:cNvSpPr txBox="1">
            <a:spLocks/>
          </p:cNvSpPr>
          <p:nvPr/>
        </p:nvSpPr>
        <p:spPr>
          <a:xfrm>
            <a:off x="4313873" y="317420"/>
            <a:ext cx="3273426" cy="54176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7F8C3263-787C-3198-56AF-3945B2B25DFA}"/>
              </a:ext>
            </a:extLst>
          </p:cNvPr>
          <p:cNvSpPr txBox="1">
            <a:spLocks/>
          </p:cNvSpPr>
          <p:nvPr/>
        </p:nvSpPr>
        <p:spPr>
          <a:xfrm>
            <a:off x="3595437" y="330371"/>
            <a:ext cx="5001118" cy="336536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Páginas da conferência</a:t>
            </a:r>
          </a:p>
        </p:txBody>
      </p:sp>
    </p:spTree>
    <p:extLst>
      <p:ext uri="{BB962C8B-B14F-4D97-AF65-F5344CB8AC3E}">
        <p14:creationId xmlns:p14="http://schemas.microsoft.com/office/powerpoint/2010/main" val="12947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EE19F-18CE-7869-3306-CDA8BD19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12" name="Invitation Code My Profile - 10s">
            <a:hlinkClick r:id="" action="ppaction://media"/>
            <a:extLst>
              <a:ext uri="{FF2B5EF4-FFF2-40B4-BE49-F238E27FC236}">
                <a16:creationId xmlns:a16="http://schemas.microsoft.com/office/drawing/2014/main" id="{882DF39A-3F19-BE4C-70C4-714E3072D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43"/>
          <a:stretch/>
        </p:blipFill>
        <p:spPr>
          <a:xfrm>
            <a:off x="258776" y="868743"/>
            <a:ext cx="11674448" cy="55356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EBE0A3-EBD7-1CF0-48C1-5012DF2D793D}"/>
              </a:ext>
            </a:extLst>
          </p:cNvPr>
          <p:cNvSpPr/>
          <p:nvPr/>
        </p:nvSpPr>
        <p:spPr>
          <a:xfrm>
            <a:off x="400052" y="588304"/>
            <a:ext cx="11101068" cy="222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9634859E-9ACB-258C-8CF2-91951E08CBD5}"/>
              </a:ext>
            </a:extLst>
          </p:cNvPr>
          <p:cNvSpPr txBox="1">
            <a:spLocks/>
          </p:cNvSpPr>
          <p:nvPr/>
        </p:nvSpPr>
        <p:spPr>
          <a:xfrm>
            <a:off x="4450430" y="324779"/>
            <a:ext cx="3645819" cy="345904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rgbClr val="0070C0"/>
                </a:solidFill>
                <a:latin typeface="+mn-lt"/>
              </a:rPr>
              <a:t>Código de convite</a:t>
            </a:r>
          </a:p>
        </p:txBody>
      </p:sp>
    </p:spTree>
    <p:extLst>
      <p:ext uri="{BB962C8B-B14F-4D97-AF65-F5344CB8AC3E}">
        <p14:creationId xmlns:p14="http://schemas.microsoft.com/office/powerpoint/2010/main" val="33015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{963D609F-B784-43EF-A762-CA3501B01C27}tf67498733_win32</Template>
  <TotalTime>1824</TotalTime>
  <Words>416</Words>
  <Application>Microsoft Office PowerPoint</Application>
  <PresentationFormat>Widescreen</PresentationFormat>
  <Paragraphs>83</Paragraphs>
  <Slides>17</Slides>
  <Notes>9</Notes>
  <HiddenSlides>2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Calisto MT</vt:lpstr>
      <vt:lpstr>Times New Roman</vt:lpstr>
      <vt:lpstr>Univers Condensed</vt:lpstr>
      <vt:lpstr>ChronicleVTI</vt:lpstr>
      <vt:lpstr>UAL Conf Sistema de Gestão de Organização de Conferências</vt:lpstr>
      <vt:lpstr>problema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nogueira</dc:creator>
  <cp:lastModifiedBy>sara nogueira</cp:lastModifiedBy>
  <cp:revision>10</cp:revision>
  <dcterms:created xsi:type="dcterms:W3CDTF">2024-07-12T20:05:41Z</dcterms:created>
  <dcterms:modified xsi:type="dcterms:W3CDTF">2024-07-16T21:42:41Z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